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4" r:id="rId8"/>
  </p:sldIdLst>
  <p:sldSz cx="9144000" cy="5143500" type="screen16x9"/>
  <p:notesSz cx="9144000" cy="51435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611B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725" y="748423"/>
            <a:ext cx="8374549" cy="12693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4725" y="2416237"/>
            <a:ext cx="8374549" cy="2418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upiig.ipn.mx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piig.ipn.mx/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magonzalezc@ipn.m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338" y="2647950"/>
            <a:ext cx="8982710" cy="2411730"/>
          </a:xfrm>
          <a:custGeom>
            <a:avLst/>
            <a:gdLst/>
            <a:ahLst/>
            <a:cxnLst/>
            <a:rect l="l" t="t" r="r" b="b"/>
            <a:pathLst>
              <a:path w="8982710" h="2411729">
                <a:moveTo>
                  <a:pt x="8982599" y="2411699"/>
                </a:moveTo>
                <a:lnTo>
                  <a:pt x="0" y="2411699"/>
                </a:lnTo>
                <a:lnTo>
                  <a:pt x="0" y="0"/>
                </a:lnTo>
                <a:lnTo>
                  <a:pt x="8982599" y="0"/>
                </a:lnTo>
                <a:lnTo>
                  <a:pt x="8982599" y="2411699"/>
                </a:lnTo>
                <a:close/>
              </a:path>
            </a:pathLst>
          </a:custGeom>
          <a:solidFill>
            <a:srgbClr val="5E2B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5151" y="3106585"/>
            <a:ext cx="4171650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005"/>
              </a:lnSpc>
              <a:spcBef>
                <a:spcPts val="100"/>
              </a:spcBef>
            </a:pPr>
            <a:r>
              <a:rPr sz="4200" b="1" spc="45" dirty="0">
                <a:solidFill>
                  <a:srgbClr val="FFFFFF"/>
                </a:solidFill>
                <a:latin typeface="Trebuchet MS"/>
                <a:cs typeface="Trebuchet MS"/>
              </a:rPr>
              <a:t>liberación</a:t>
            </a:r>
            <a:endParaRPr sz="4200" dirty="0">
              <a:latin typeface="Trebuchet MS"/>
              <a:cs typeface="Trebuchet MS"/>
            </a:endParaRPr>
          </a:p>
          <a:p>
            <a:pPr marL="12700">
              <a:lnSpc>
                <a:spcPts val="3145"/>
              </a:lnSpc>
            </a:pPr>
            <a:r>
              <a:rPr sz="2000" b="1" spc="45" dirty="0">
                <a:solidFill>
                  <a:srgbClr val="FFFF00"/>
                </a:solidFill>
                <a:latin typeface="Trebuchet MS"/>
                <a:cs typeface="Trebuchet MS"/>
              </a:rPr>
              <a:t>Servicio</a:t>
            </a:r>
            <a:r>
              <a:rPr sz="2000" b="1" spc="-160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2000" b="1" spc="85" dirty="0">
                <a:solidFill>
                  <a:srgbClr val="FFFF00"/>
                </a:solidFill>
                <a:latin typeface="Trebuchet MS"/>
                <a:cs typeface="Trebuchet MS"/>
              </a:rPr>
              <a:t>social</a:t>
            </a:r>
            <a:r>
              <a:rPr sz="2000" b="1" spc="-229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endParaRPr sz="200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122" y="312275"/>
            <a:ext cx="1134678" cy="1060698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2057400" y="163002"/>
            <a:ext cx="7202170" cy="4933950"/>
            <a:chOff x="1799275" y="210024"/>
            <a:chExt cx="7202170" cy="493395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9275" y="210024"/>
              <a:ext cx="1287624" cy="116295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97725" y="533100"/>
              <a:ext cx="6403323" cy="4610399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705151" y="4187748"/>
            <a:ext cx="4425950" cy="43281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00" b="1" spc="-55" dirty="0">
                <a:solidFill>
                  <a:srgbClr val="FF0000"/>
                </a:solidFill>
                <a:latin typeface="Tahoma"/>
                <a:cs typeface="Tahoma"/>
              </a:rPr>
              <a:t>*</a:t>
            </a:r>
            <a:r>
              <a:rPr sz="900" b="1" spc="-55" dirty="0">
                <a:solidFill>
                  <a:srgbClr val="FFFFFF"/>
                </a:solidFill>
                <a:latin typeface="Tahoma"/>
                <a:cs typeface="Tahoma"/>
              </a:rPr>
              <a:t>REQUISITOS</a:t>
            </a:r>
            <a:r>
              <a:rPr sz="900" b="1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es-ES" sz="900" b="1" spc="15" dirty="0" smtClean="0">
                <a:solidFill>
                  <a:srgbClr val="FFFFFF"/>
                </a:solidFill>
                <a:latin typeface="Tahoma"/>
                <a:cs typeface="Tahoma"/>
              </a:rPr>
              <a:t>CON BASE EN EL REGLAMENTO DE SERVICIO SOCIAL DEL IPN     Y LINEAMIENTOS DE OPREACIÓN DEL DEPARTAMENTO DE CONTROL Y TRÁMITE DE SERVICIO SOCIAL.</a:t>
            </a:r>
            <a:endParaRPr sz="9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212805"/>
            <a:ext cx="61880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45" dirty="0"/>
              <a:t>Requerimientos</a:t>
            </a:r>
            <a:r>
              <a:rPr sz="3000" spc="-185" dirty="0"/>
              <a:t> </a:t>
            </a:r>
            <a:r>
              <a:rPr sz="3000" spc="65" dirty="0"/>
              <a:t>para</a:t>
            </a:r>
            <a:r>
              <a:rPr sz="3000" spc="-185" dirty="0"/>
              <a:t> </a:t>
            </a:r>
            <a:r>
              <a:rPr sz="3000" spc="95" dirty="0"/>
              <a:t>la</a:t>
            </a:r>
            <a:r>
              <a:rPr sz="3000" spc="-185" dirty="0"/>
              <a:t> </a:t>
            </a:r>
            <a:r>
              <a:rPr sz="3000" spc="30" dirty="0"/>
              <a:t>liberación</a:t>
            </a:r>
            <a:endParaRPr sz="3000" dirty="0"/>
          </a:p>
        </p:txBody>
      </p:sp>
      <p:sp>
        <p:nvSpPr>
          <p:cNvPr id="3" name="object 3"/>
          <p:cNvSpPr txBox="1"/>
          <p:nvPr/>
        </p:nvSpPr>
        <p:spPr>
          <a:xfrm>
            <a:off x="546027" y="1094513"/>
            <a:ext cx="8369373" cy="38738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1600" spc="30" dirty="0" smtClean="0">
                <a:latin typeface="Tahoma"/>
                <a:cs typeface="Tahoma"/>
              </a:rPr>
              <a:t>Para comenzar con el trámite para</a:t>
            </a:r>
            <a:r>
              <a:rPr sz="1600" spc="-190" dirty="0" smtClean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tu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liberación,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b="1" spc="-100" dirty="0" err="1">
                <a:latin typeface="Tahoma"/>
                <a:cs typeface="Tahoma"/>
              </a:rPr>
              <a:t>deberás</a:t>
            </a:r>
            <a:r>
              <a:rPr sz="1600" b="1" spc="-160" dirty="0">
                <a:latin typeface="Tahoma"/>
                <a:cs typeface="Tahoma"/>
              </a:rPr>
              <a:t> </a:t>
            </a:r>
            <a:r>
              <a:rPr lang="es-MX" sz="1600" b="1" spc="-90" dirty="0" smtClean="0">
                <a:latin typeface="Tahoma"/>
                <a:cs typeface="Tahoma"/>
              </a:rPr>
              <a:t>tener en cuenta </a:t>
            </a:r>
            <a:r>
              <a:rPr lang="es-MX" sz="1600" spc="-90" dirty="0" smtClean="0">
                <a:latin typeface="Tahoma"/>
                <a:cs typeface="Tahoma"/>
              </a:rPr>
              <a:t>lo</a:t>
            </a:r>
            <a:r>
              <a:rPr sz="1600" spc="-195" dirty="0" smtClean="0">
                <a:latin typeface="Tahoma"/>
                <a:cs typeface="Tahoma"/>
              </a:rPr>
              <a:t> </a:t>
            </a:r>
            <a:r>
              <a:rPr sz="1600" spc="-15" dirty="0">
                <a:latin typeface="Tahoma"/>
                <a:cs typeface="Tahoma"/>
              </a:rPr>
              <a:t>siguiente:</a:t>
            </a:r>
            <a:endParaRPr sz="16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 dirty="0">
              <a:latin typeface="Tahoma"/>
              <a:cs typeface="Tahoma"/>
            </a:endParaRPr>
          </a:p>
          <a:p>
            <a:pPr marL="2755900" marR="5080" indent="-389890">
              <a:lnSpc>
                <a:spcPct val="105000"/>
              </a:lnSpc>
              <a:spcBef>
                <a:spcPts val="5"/>
              </a:spcBef>
              <a:buAutoNum type="arabicPeriod"/>
              <a:tabLst>
                <a:tab pos="2755265" algn="l"/>
                <a:tab pos="2755900" algn="l"/>
              </a:tabLst>
            </a:pPr>
            <a:r>
              <a:rPr sz="1600" spc="35" dirty="0">
                <a:latin typeface="Tahoma"/>
                <a:cs typeface="Tahoma"/>
              </a:rPr>
              <a:t>Haber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lang="es-MX" sz="1600" spc="10" dirty="0" smtClean="0">
                <a:latin typeface="Tahoma"/>
                <a:cs typeface="Tahoma"/>
              </a:rPr>
              <a:t>llegado a la fecha final del </a:t>
            </a:r>
            <a:r>
              <a:rPr sz="1600" b="1" spc="-85" dirty="0" err="1" smtClean="0">
                <a:latin typeface="Tahoma"/>
                <a:cs typeface="Tahoma"/>
              </a:rPr>
              <a:t>periodo</a:t>
            </a:r>
            <a:r>
              <a:rPr sz="1600" b="1" spc="-155" dirty="0" smtClean="0">
                <a:latin typeface="Tahoma"/>
                <a:cs typeface="Tahoma"/>
              </a:rPr>
              <a:t> </a:t>
            </a:r>
            <a:r>
              <a:rPr lang="es-MX" sz="1600" b="1" spc="-155" dirty="0" smtClean="0">
                <a:latin typeface="Tahoma"/>
                <a:cs typeface="Tahoma"/>
              </a:rPr>
              <a:t>de servicio social </a:t>
            </a:r>
            <a:r>
              <a:rPr lang="es-MX" sz="1600" spc="-155" dirty="0" smtClean="0">
                <a:latin typeface="SimSun" panose="02010600030101010101" pitchFamily="2" charset="-122"/>
                <a:ea typeface="SimSun" panose="02010600030101010101" pitchFamily="2" charset="-122"/>
                <a:cs typeface="Tahoma"/>
              </a:rPr>
              <a:t>(consulta la fecha en tu carta compromiso).</a:t>
            </a:r>
          </a:p>
          <a:p>
            <a:pPr marL="2755900" marR="5080" indent="-389890">
              <a:lnSpc>
                <a:spcPct val="105000"/>
              </a:lnSpc>
              <a:spcBef>
                <a:spcPts val="5"/>
              </a:spcBef>
              <a:buAutoNum type="arabicPeriod"/>
              <a:tabLst>
                <a:tab pos="2755265" algn="l"/>
                <a:tab pos="2755900" algn="l"/>
              </a:tabLst>
            </a:pPr>
            <a:r>
              <a:rPr lang="es-MX" sz="1600" spc="-25" dirty="0" smtClean="0">
                <a:latin typeface="Tahoma"/>
                <a:cs typeface="Tahoma"/>
              </a:rPr>
              <a:t>Haber</a:t>
            </a:r>
            <a:r>
              <a:rPr sz="1600" spc="-25" dirty="0" smtClean="0">
                <a:latin typeface="Tahoma"/>
                <a:cs typeface="Tahoma"/>
              </a:rPr>
              <a:t> </a:t>
            </a:r>
            <a:r>
              <a:rPr sz="1600" spc="-5" dirty="0" err="1" smtClean="0">
                <a:latin typeface="Tahoma"/>
                <a:cs typeface="Tahoma"/>
              </a:rPr>
              <a:t>cargado</a:t>
            </a:r>
            <a:r>
              <a:rPr lang="es-MX" sz="1600" spc="-5" dirty="0" smtClean="0">
                <a:latin typeface="Tahoma"/>
                <a:cs typeface="Tahoma"/>
              </a:rPr>
              <a:t> los 7 reportes en</a:t>
            </a:r>
            <a:r>
              <a:rPr sz="1600" spc="-5" dirty="0" smtClean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el </a:t>
            </a:r>
            <a:r>
              <a:rPr sz="1600" dirty="0">
                <a:latin typeface="Tahoma"/>
                <a:cs typeface="Tahoma"/>
              </a:rPr>
              <a:t>sistema </a:t>
            </a:r>
            <a:r>
              <a:rPr sz="1600" spc="5" dirty="0">
                <a:latin typeface="Tahoma"/>
                <a:cs typeface="Tahoma"/>
              </a:rPr>
              <a:t>Institucional </a:t>
            </a:r>
            <a:r>
              <a:rPr sz="1600" dirty="0">
                <a:latin typeface="Tahoma"/>
                <a:cs typeface="Tahoma"/>
              </a:rPr>
              <a:t>de 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Servicio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spc="5" dirty="0">
                <a:latin typeface="Tahoma"/>
                <a:cs typeface="Tahoma"/>
              </a:rPr>
              <a:t>Social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spc="-85" dirty="0">
                <a:latin typeface="Tahoma"/>
                <a:cs typeface="Tahoma"/>
              </a:rPr>
              <a:t>(SISS)</a:t>
            </a:r>
            <a:r>
              <a:rPr sz="1600" spc="120" dirty="0">
                <a:latin typeface="Tahoma"/>
                <a:cs typeface="Tahoma"/>
              </a:rPr>
              <a:t> </a:t>
            </a:r>
            <a:r>
              <a:rPr lang="es-MX" sz="1600" spc="120" dirty="0" smtClean="0">
                <a:latin typeface="Tahoma"/>
                <a:cs typeface="Tahoma"/>
              </a:rPr>
              <a:t>y estar validados por tu responsable directo</a:t>
            </a:r>
            <a:r>
              <a:rPr sz="1600" spc="-190" dirty="0" smtClean="0">
                <a:latin typeface="Tahoma"/>
                <a:cs typeface="Tahoma"/>
              </a:rPr>
              <a:t> </a:t>
            </a:r>
            <a:r>
              <a:rPr sz="1600" spc="-40" dirty="0">
                <a:latin typeface="Tahoma"/>
                <a:cs typeface="Tahoma"/>
              </a:rPr>
              <a:t>(si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spc="5" dirty="0">
                <a:latin typeface="Tahoma"/>
                <a:cs typeface="Tahoma"/>
              </a:rPr>
              <a:t>no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lang="es-MX" sz="1600" spc="15" dirty="0" smtClean="0">
                <a:latin typeface="Tahoma"/>
                <a:cs typeface="Tahoma"/>
              </a:rPr>
              <a:t>están </a:t>
            </a:r>
            <a:r>
              <a:rPr sz="1600" spc="-10" dirty="0" err="1" smtClean="0">
                <a:latin typeface="Tahoma"/>
                <a:cs typeface="Tahoma"/>
              </a:rPr>
              <a:t>validados</a:t>
            </a:r>
            <a:r>
              <a:rPr sz="1600" spc="-10" dirty="0">
                <a:latin typeface="Tahoma"/>
                <a:cs typeface="Tahoma"/>
              </a:rPr>
              <a:t>,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e</a:t>
            </a:r>
            <a:r>
              <a:rPr sz="1600" spc="-35" dirty="0">
                <a:latin typeface="Tahoma"/>
                <a:cs typeface="Tahoma"/>
              </a:rPr>
              <a:t>n</a:t>
            </a:r>
            <a:r>
              <a:rPr sz="1600" spc="10" dirty="0">
                <a:latin typeface="Tahoma"/>
                <a:cs typeface="Tahoma"/>
              </a:rPr>
              <a:t>vía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un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recordatorio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spc="-30" dirty="0">
                <a:latin typeface="Tahoma"/>
                <a:cs typeface="Tahoma"/>
              </a:rPr>
              <a:t>a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tu</a:t>
            </a:r>
            <a:r>
              <a:rPr sz="1600" spc="-195" dirty="0">
                <a:latin typeface="Tahoma"/>
                <a:cs typeface="Tahoma"/>
              </a:rPr>
              <a:t> </a:t>
            </a:r>
            <a:r>
              <a:rPr sz="1600" spc="5" dirty="0" err="1">
                <a:latin typeface="Tahoma"/>
                <a:cs typeface="Tahoma"/>
              </a:rPr>
              <a:t>responsable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5" dirty="0" err="1" smtClean="0">
                <a:latin typeface="Tahoma"/>
                <a:cs typeface="Tahoma"/>
              </a:rPr>
              <a:t>directo</a:t>
            </a:r>
            <a:r>
              <a:rPr sz="1600" spc="5" dirty="0">
                <a:latin typeface="Tahoma"/>
                <a:cs typeface="Tahoma"/>
              </a:rPr>
              <a:t>.</a:t>
            </a:r>
            <a:r>
              <a:rPr sz="1600" spc="-195" dirty="0">
                <a:latin typeface="Tahoma"/>
                <a:cs typeface="Tahoma"/>
              </a:rPr>
              <a:t> </a:t>
            </a:r>
            <a:endParaRPr lang="es-MX" sz="1600" spc="-195" dirty="0" smtClean="0">
              <a:latin typeface="Tahoma"/>
              <a:cs typeface="Tahoma"/>
            </a:endParaRPr>
          </a:p>
          <a:p>
            <a:pPr marL="2755900" marR="5080" indent="-389890">
              <a:lnSpc>
                <a:spcPct val="105000"/>
              </a:lnSpc>
              <a:spcBef>
                <a:spcPts val="5"/>
              </a:spcBef>
              <a:buAutoNum type="arabicPeriod"/>
              <a:tabLst>
                <a:tab pos="2755265" algn="l"/>
                <a:tab pos="2755900" algn="l"/>
              </a:tabLst>
            </a:pPr>
            <a:r>
              <a:rPr lang="es-ES" sz="1600" spc="-25" dirty="0" smtClean="0">
                <a:latin typeface="Tahoma"/>
                <a:cs typeface="Tahoma"/>
              </a:rPr>
              <a:t>En SIIS, tener </a:t>
            </a:r>
            <a:r>
              <a:rPr lang="es-ES" sz="1600" spc="-5" dirty="0" smtClean="0">
                <a:latin typeface="Tahoma"/>
                <a:cs typeface="Tahoma"/>
              </a:rPr>
              <a:t>cargado (por ti) </a:t>
            </a:r>
            <a:r>
              <a:rPr lang="es-ES" sz="1600" spc="20" dirty="0" smtClean="0">
                <a:latin typeface="Tahoma"/>
                <a:cs typeface="Tahoma"/>
              </a:rPr>
              <a:t>y </a:t>
            </a:r>
            <a:r>
              <a:rPr lang="es-ES" sz="1600" spc="5" dirty="0" smtClean="0">
                <a:latin typeface="Tahoma"/>
                <a:cs typeface="Tahoma"/>
              </a:rPr>
              <a:t>validado (por tu responsable directo) el reporte global.</a:t>
            </a:r>
          </a:p>
          <a:p>
            <a:pPr marL="2755900" marR="5080" indent="-389890">
              <a:lnSpc>
                <a:spcPct val="105000"/>
              </a:lnSpc>
              <a:spcBef>
                <a:spcPts val="5"/>
              </a:spcBef>
              <a:buAutoNum type="arabicPeriod"/>
              <a:tabLst>
                <a:tab pos="2755265" algn="l"/>
                <a:tab pos="2755900" algn="l"/>
              </a:tabLst>
            </a:pPr>
            <a:r>
              <a:rPr lang="es-ES" sz="1600" spc="-25" dirty="0">
                <a:latin typeface="Tahoma"/>
                <a:cs typeface="Tahoma"/>
              </a:rPr>
              <a:t>En SIIS, </a:t>
            </a:r>
            <a:r>
              <a:rPr lang="es-ES" sz="1600" spc="-25" dirty="0" smtClean="0">
                <a:latin typeface="Tahoma"/>
                <a:cs typeface="Tahoma"/>
              </a:rPr>
              <a:t>tener cargado: “Evaluación de desempeño” firmada por tu responsable directo en tinta azul.</a:t>
            </a:r>
          </a:p>
          <a:p>
            <a:pPr marL="2366010" marR="5080">
              <a:lnSpc>
                <a:spcPct val="105000"/>
              </a:lnSpc>
              <a:spcBef>
                <a:spcPts val="5"/>
              </a:spcBef>
              <a:tabLst>
                <a:tab pos="2755265" algn="l"/>
                <a:tab pos="2755900" algn="l"/>
              </a:tabLst>
            </a:pPr>
            <a:r>
              <a:rPr lang="es-ES" sz="1600" b="1" spc="-25" dirty="0" smtClean="0">
                <a:latin typeface="Tahoma"/>
                <a:cs typeface="Tahoma"/>
              </a:rPr>
              <a:t>Ojo</a:t>
            </a:r>
            <a:r>
              <a:rPr lang="es-ES" sz="1600" spc="-25" dirty="0" smtClean="0">
                <a:latin typeface="Tahoma"/>
                <a:cs typeface="Tahoma"/>
              </a:rPr>
              <a:t>, este último formato no lo valida el responsable directo. </a:t>
            </a:r>
          </a:p>
          <a:p>
            <a:pPr marL="2366010" marR="5080">
              <a:lnSpc>
                <a:spcPct val="105000"/>
              </a:lnSpc>
              <a:spcBef>
                <a:spcPts val="5"/>
              </a:spcBef>
              <a:tabLst>
                <a:tab pos="2755265" algn="l"/>
                <a:tab pos="2755900" algn="l"/>
              </a:tabLst>
            </a:pPr>
            <a:r>
              <a:rPr lang="es-ES" sz="1600" b="1" spc="-25" dirty="0" smtClean="0">
                <a:latin typeface="Tahoma"/>
                <a:cs typeface="Tahoma"/>
              </a:rPr>
              <a:t>*** </a:t>
            </a:r>
            <a:r>
              <a:rPr lang="es-ES" sz="1600" spc="-25" dirty="0" smtClean="0">
                <a:latin typeface="Tahoma"/>
                <a:cs typeface="Tahoma"/>
              </a:rPr>
              <a:t>los formatos que necesitas, están disponible en: </a:t>
            </a:r>
            <a:r>
              <a:rPr lang="es-MX" sz="1600" spc="-25" dirty="0" smtClean="0">
                <a:latin typeface="Tahoma"/>
                <a:cs typeface="Tahoma"/>
                <a:hlinkClick r:id="rId2"/>
              </a:rPr>
              <a:t>www.upiig.ipn.mx</a:t>
            </a:r>
            <a:r>
              <a:rPr lang="es-MX" sz="1600" spc="-25" dirty="0" smtClean="0">
                <a:latin typeface="Tahoma"/>
                <a:cs typeface="Tahoma"/>
              </a:rPr>
              <a:t> estudiantes-servicio social </a:t>
            </a:r>
            <a:r>
              <a:rPr lang="es-MX" sz="1600" b="1" spc="-25" dirty="0" smtClean="0">
                <a:latin typeface="Tahoma"/>
                <a:cs typeface="Tahoma"/>
              </a:rPr>
              <a:t>***</a:t>
            </a:r>
            <a:endParaRPr lang="es-ES" sz="1600" spc="-25" dirty="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6027" y="1681625"/>
            <a:ext cx="2085875" cy="25893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29675" y="409083"/>
            <a:ext cx="8433325" cy="11926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310" algn="ctr">
              <a:lnSpc>
                <a:spcPct val="100000"/>
              </a:lnSpc>
              <a:spcBef>
                <a:spcPts val="100"/>
              </a:spcBef>
            </a:pPr>
            <a:r>
              <a:rPr lang="es-MX" sz="2700" b="1" spc="40" dirty="0" smtClean="0">
                <a:latin typeface="Trebuchet MS"/>
                <a:cs typeface="Trebuchet MS"/>
              </a:rPr>
              <a:t>Carta término</a:t>
            </a:r>
          </a:p>
          <a:p>
            <a:pPr marL="67310" algn="ctr">
              <a:lnSpc>
                <a:spcPct val="100000"/>
              </a:lnSpc>
              <a:spcBef>
                <a:spcPts val="100"/>
              </a:spcBef>
            </a:pPr>
            <a:endParaRPr lang="es-MX" sz="1050" b="1" spc="40" dirty="0" smtClean="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100"/>
              </a:spcBef>
            </a:pPr>
            <a:r>
              <a:rPr sz="1800" spc="30" dirty="0" smtClean="0">
                <a:latin typeface="Tahoma"/>
                <a:cs typeface="Tahoma"/>
              </a:rPr>
              <a:t>¡</a:t>
            </a:r>
            <a:r>
              <a:rPr lang="es-MX" sz="1800" spc="30" dirty="0" smtClean="0">
                <a:latin typeface="Tahoma"/>
                <a:cs typeface="Tahoma"/>
              </a:rPr>
              <a:t>Es hora de preparar tu carta término para enviarla por correo y sean validados tus datos para pasar a la firma correspondiente!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95400" y="2001705"/>
            <a:ext cx="75438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2275" algn="l"/>
              </a:tabLst>
            </a:pPr>
            <a:r>
              <a:rPr lang="es-MX" sz="1800" spc="25" dirty="0" smtClean="0">
                <a:latin typeface="Tahoma"/>
                <a:cs typeface="Tahoma"/>
              </a:rPr>
              <a:t>Entra en la página de UPIIG: </a:t>
            </a:r>
            <a:r>
              <a:rPr lang="es-MX" spc="-25" dirty="0" smtClean="0">
                <a:latin typeface="Tahoma"/>
                <a:cs typeface="Tahoma"/>
                <a:hlinkClick r:id="rId2"/>
              </a:rPr>
              <a:t>www.upiig.ipn.mx</a:t>
            </a:r>
            <a:r>
              <a:rPr lang="es-MX" spc="-25" dirty="0" smtClean="0">
                <a:latin typeface="Tahoma"/>
                <a:cs typeface="Tahoma"/>
              </a:rPr>
              <a:t> estudiantes-servicio social y </a:t>
            </a:r>
            <a:r>
              <a:rPr lang="es-MX" b="1" i="1" u="sng" spc="-25" dirty="0">
                <a:latin typeface="Tahoma"/>
                <a:cs typeface="Tahoma"/>
              </a:rPr>
              <a:t>d</a:t>
            </a:r>
            <a:r>
              <a:rPr lang="es-MX" b="1" i="1" u="sng" spc="-25" dirty="0" smtClean="0">
                <a:latin typeface="Tahoma"/>
                <a:cs typeface="Tahoma"/>
              </a:rPr>
              <a:t>escarga</a:t>
            </a:r>
            <a:r>
              <a:rPr lang="es-MX" spc="-25" dirty="0" smtClean="0">
                <a:latin typeface="Tahoma"/>
                <a:cs typeface="Tahoma"/>
              </a:rPr>
              <a:t> el formato </a:t>
            </a:r>
            <a:r>
              <a:rPr lang="es-MX" b="1" i="1" spc="-25" dirty="0" err="1" smtClean="0">
                <a:latin typeface="Tahoma"/>
                <a:cs typeface="Tahoma"/>
              </a:rPr>
              <a:t>word</a:t>
            </a:r>
            <a:r>
              <a:rPr lang="es-MX" b="1" spc="-25" dirty="0" smtClean="0">
                <a:latin typeface="Tahoma"/>
                <a:cs typeface="Tahoma"/>
              </a:rPr>
              <a:t> </a:t>
            </a:r>
            <a:r>
              <a:rPr lang="es-MX" spc="-25" dirty="0" smtClean="0">
                <a:latin typeface="Tahoma"/>
                <a:cs typeface="Tahoma"/>
              </a:rPr>
              <a:t>de carta término que está disponible con el nombre de tu carrera. 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293203" y="1885950"/>
            <a:ext cx="1002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1º.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277962" y="2866233"/>
            <a:ext cx="1002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º.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object 4"/>
          <p:cNvSpPr txBox="1"/>
          <p:nvPr/>
        </p:nvSpPr>
        <p:spPr>
          <a:xfrm>
            <a:off x="1295400" y="2972052"/>
            <a:ext cx="76200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2275" algn="l"/>
              </a:tabLst>
            </a:pPr>
            <a:r>
              <a:rPr lang="es-MX" sz="1800" b="1" i="1" u="sng" spc="25" dirty="0" smtClean="0">
                <a:latin typeface="Tahoma"/>
                <a:cs typeface="Tahoma"/>
              </a:rPr>
              <a:t>Llena</a:t>
            </a:r>
            <a:r>
              <a:rPr lang="es-MX" sz="1800" spc="25" dirty="0" smtClean="0">
                <a:latin typeface="Tahoma"/>
                <a:cs typeface="Tahoma"/>
              </a:rPr>
              <a:t> el formato con tus datos. Recuerda que deben ser </a:t>
            </a:r>
            <a:r>
              <a:rPr lang="es-MX" sz="1800" i="1" u="sng" spc="25" dirty="0" smtClean="0">
                <a:latin typeface="Tahoma"/>
                <a:cs typeface="Tahoma"/>
              </a:rPr>
              <a:t>exactamente los mismos que aparecen en la carta compromiso</a:t>
            </a:r>
            <a:r>
              <a:rPr lang="es-MX" sz="1800" spc="25" dirty="0" smtClean="0">
                <a:latin typeface="Tahoma"/>
                <a:cs typeface="Tahoma"/>
              </a:rPr>
              <a:t>, ya que es la información oficial.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293203" y="3789563"/>
            <a:ext cx="1002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º.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object 4"/>
          <p:cNvSpPr txBox="1"/>
          <p:nvPr/>
        </p:nvSpPr>
        <p:spPr>
          <a:xfrm>
            <a:off x="1272209" y="3963931"/>
            <a:ext cx="7526383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2275" algn="l"/>
              </a:tabLst>
            </a:pPr>
            <a:r>
              <a:rPr lang="es-MX" sz="1800" b="1" i="1" u="sng" spc="25" dirty="0" smtClean="0">
                <a:latin typeface="Tahoma"/>
                <a:cs typeface="Tahoma"/>
              </a:rPr>
              <a:t>Guarda</a:t>
            </a:r>
            <a:r>
              <a:rPr lang="es-MX" sz="1800" spc="25" dirty="0" smtClean="0">
                <a:latin typeface="Tahoma"/>
                <a:cs typeface="Tahoma"/>
              </a:rPr>
              <a:t> el formato </a:t>
            </a:r>
            <a:r>
              <a:rPr lang="es-MX" sz="1800" b="1" i="1" spc="25" dirty="0" err="1" smtClean="0">
                <a:latin typeface="Tahoma"/>
                <a:cs typeface="Tahoma"/>
              </a:rPr>
              <a:t>word</a:t>
            </a:r>
            <a:r>
              <a:rPr lang="es-MX" sz="1800" spc="25" dirty="0" smtClean="0">
                <a:latin typeface="Tahoma"/>
                <a:cs typeface="Tahoma"/>
              </a:rPr>
              <a:t> en la misma versión que lo descargaste con tu nombre completo-carrera </a:t>
            </a:r>
            <a:endParaRPr sz="1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492911"/>
            <a:ext cx="85344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2700" b="1" spc="65" dirty="0" smtClean="0">
                <a:latin typeface="Trebuchet MS"/>
                <a:cs typeface="Trebuchet MS"/>
              </a:rPr>
              <a:t>Consideraciones importantes en tu carta término:</a:t>
            </a:r>
            <a:endParaRPr sz="2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4399" y="1527579"/>
            <a:ext cx="7433755" cy="52860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5400"/>
              </a:lnSpc>
              <a:spcBef>
                <a:spcPts val="90"/>
              </a:spcBef>
            </a:pPr>
            <a:r>
              <a:rPr lang="es-MX" sz="1600" dirty="0" smtClean="0">
                <a:latin typeface="Tahoma"/>
                <a:cs typeface="Tahoma"/>
              </a:rPr>
              <a:t>El </a:t>
            </a:r>
            <a:r>
              <a:rPr lang="es-MX" sz="1600" b="1" i="1" dirty="0" smtClean="0">
                <a:latin typeface="Tahoma"/>
                <a:cs typeface="Tahoma"/>
              </a:rPr>
              <a:t>formato vigente </a:t>
            </a:r>
            <a:r>
              <a:rPr lang="es-MX" sz="1600" dirty="0" smtClean="0">
                <a:latin typeface="Tahoma"/>
                <a:cs typeface="Tahoma"/>
              </a:rPr>
              <a:t>es del año 2026 y lo vas a reconocer porque el año aparece en el pie de página.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4" name="object 5"/>
          <p:cNvSpPr txBox="1"/>
          <p:nvPr/>
        </p:nvSpPr>
        <p:spPr>
          <a:xfrm>
            <a:off x="914399" y="2544811"/>
            <a:ext cx="7479476" cy="52860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5400"/>
              </a:lnSpc>
              <a:spcBef>
                <a:spcPts val="90"/>
              </a:spcBef>
            </a:pPr>
            <a:r>
              <a:rPr lang="es-MX" sz="1600" b="1" i="1" dirty="0" smtClean="0">
                <a:latin typeface="Tahoma"/>
                <a:cs typeface="Tahoma"/>
              </a:rPr>
              <a:t>La fecha que capturas</a:t>
            </a:r>
            <a:r>
              <a:rPr lang="es-MX" sz="1600" dirty="0" smtClean="0">
                <a:latin typeface="Tahoma"/>
                <a:cs typeface="Tahoma"/>
              </a:rPr>
              <a:t> (parte superior derecha), es el día en que mandas el correo para la validación de tus datos.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5" name="object 5"/>
          <p:cNvSpPr txBox="1"/>
          <p:nvPr/>
        </p:nvSpPr>
        <p:spPr>
          <a:xfrm>
            <a:off x="901336" y="3473907"/>
            <a:ext cx="7492539" cy="52860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5400"/>
              </a:lnSpc>
              <a:spcBef>
                <a:spcPts val="90"/>
              </a:spcBef>
            </a:pPr>
            <a:r>
              <a:rPr lang="es-MX" sz="1600" b="1" i="1" dirty="0" smtClean="0">
                <a:latin typeface="Tahoma"/>
                <a:cs typeface="Tahoma"/>
              </a:rPr>
              <a:t>El folio </a:t>
            </a:r>
            <a:r>
              <a:rPr lang="es-MX" sz="1600" dirty="0" smtClean="0">
                <a:latin typeface="Tahoma"/>
                <a:cs typeface="Tahoma"/>
              </a:rPr>
              <a:t>no es un dato que tu debes llenar, así que es un espacio que no debes modificar.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8" name="Flecha derecha 7"/>
          <p:cNvSpPr/>
          <p:nvPr/>
        </p:nvSpPr>
        <p:spPr>
          <a:xfrm>
            <a:off x="465245" y="1633058"/>
            <a:ext cx="318492" cy="423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Flecha derecha 15"/>
          <p:cNvSpPr/>
          <p:nvPr/>
        </p:nvSpPr>
        <p:spPr>
          <a:xfrm>
            <a:off x="492916" y="2597550"/>
            <a:ext cx="318492" cy="423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Flecha derecha 16"/>
          <p:cNvSpPr/>
          <p:nvPr/>
        </p:nvSpPr>
        <p:spPr>
          <a:xfrm>
            <a:off x="471427" y="3549904"/>
            <a:ext cx="318492" cy="423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9"/>
          <p:cNvSpPr txBox="1"/>
          <p:nvPr/>
        </p:nvSpPr>
        <p:spPr>
          <a:xfrm>
            <a:off x="384725" y="504333"/>
            <a:ext cx="8378275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2700" b="1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Ahora si, es momento de enviar:</a:t>
            </a:r>
            <a:endParaRPr sz="2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9"/>
          <p:cNvSpPr txBox="1"/>
          <p:nvPr/>
        </p:nvSpPr>
        <p:spPr>
          <a:xfrm>
            <a:off x="513539" y="2478731"/>
            <a:ext cx="8378275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2700" b="1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***Al correo: magonzalezc@ipn.mx</a:t>
            </a:r>
            <a:endParaRPr sz="2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object 9"/>
          <p:cNvSpPr txBox="1"/>
          <p:nvPr/>
        </p:nvSpPr>
        <p:spPr>
          <a:xfrm>
            <a:off x="397787" y="1170653"/>
            <a:ext cx="8378275" cy="1256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eriod"/>
            </a:pPr>
            <a:r>
              <a:rPr lang="es-ES" sz="2000" b="1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Carta término </a:t>
            </a:r>
            <a:r>
              <a:rPr lang="es-ES" sz="2000" i="1" u="sng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formato Word</a:t>
            </a:r>
            <a:r>
              <a:rPr lang="es-ES" sz="2000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eriod"/>
            </a:pPr>
            <a:r>
              <a:rPr lang="es-ES" sz="2000" b="1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Carta compromiso </a:t>
            </a:r>
            <a:r>
              <a:rPr lang="es-ES" sz="2000" i="1" u="sng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formato PDF</a:t>
            </a:r>
            <a:r>
              <a:rPr lang="es-ES" sz="2000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Atendiendo lo siguiente: </a:t>
            </a:r>
            <a:r>
              <a:rPr lang="es-ES" sz="2000" b="1" i="1" u="sng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la que bajaste de SISS por lo tanto no tiene firmas ni sellos</a:t>
            </a:r>
            <a:r>
              <a:rPr lang="es-ES" sz="2000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object 9"/>
          <p:cNvSpPr txBox="1"/>
          <p:nvPr/>
        </p:nvSpPr>
        <p:spPr>
          <a:xfrm>
            <a:off x="546669" y="4019550"/>
            <a:ext cx="812727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2400" i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 sólo espera a la retroalimentación que estará acompañada con las siguientes instrucciones a seguir en tu proceso.</a:t>
            </a:r>
            <a:endParaRPr sz="2400" i="1" dirty="0"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object 9"/>
          <p:cNvSpPr txBox="1"/>
          <p:nvPr/>
        </p:nvSpPr>
        <p:spPr>
          <a:xfrm>
            <a:off x="490348" y="2907053"/>
            <a:ext cx="756366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2000" b="1" spc="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s-ES" sz="2000" spc="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“asunto” escribe </a:t>
            </a:r>
            <a:r>
              <a:rPr lang="es-ES" sz="1600" b="1" spc="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“CARTA TÉRMINO </a:t>
            </a:r>
            <a:r>
              <a:rPr lang="es-ES" sz="1600" b="1" spc="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tu número de boleta”</a:t>
            </a:r>
            <a:endParaRPr sz="1600" b="1" spc="7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object 9"/>
          <p:cNvSpPr txBox="1"/>
          <p:nvPr/>
        </p:nvSpPr>
        <p:spPr>
          <a:xfrm>
            <a:off x="546669" y="3386700"/>
            <a:ext cx="812727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b="1" i="1" dirty="0" smtClean="0">
                <a:solidFill>
                  <a:srgbClr val="0070C0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</a:t>
            </a:r>
            <a:r>
              <a:rPr lang="es-MX" i="1" dirty="0" smtClean="0">
                <a:solidFill>
                  <a:srgbClr val="0070C0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s-MX" i="1" u="sng" dirty="0" smtClean="0">
                <a:solidFill>
                  <a:srgbClr val="0070C0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archivo deben enviarse como adjuntos en el mensaje y no como permiso para verlos en la nube.</a:t>
            </a:r>
            <a:endParaRPr i="1" u="sng" dirty="0">
              <a:solidFill>
                <a:srgbClr val="0070C0"/>
              </a:solidFill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4725" y="748423"/>
            <a:ext cx="8374549" cy="623248"/>
          </a:xfrm>
        </p:spPr>
        <p:txBody>
          <a:bodyPr/>
          <a:lstStyle/>
          <a:p>
            <a:pPr algn="ctr"/>
            <a:r>
              <a:rPr lang="es-MX" dirty="0" smtClean="0"/>
              <a:t>Una cosa más:</a:t>
            </a: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04319" y="1657350"/>
            <a:ext cx="8374549" cy="553998"/>
          </a:xfrm>
        </p:spPr>
        <p:txBody>
          <a:bodyPr/>
          <a:lstStyle/>
          <a:p>
            <a:r>
              <a:rPr lang="es-MX" dirty="0" smtClean="0"/>
              <a:t>Evita adelantarte; si por equivocación subes la carta término sin firma ni sello o algún otro documento de forma errónea, sólo contribuirá a que tu trámite se atrase.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91863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5" y="748423"/>
            <a:ext cx="7862570" cy="12693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125" dirty="0"/>
              <a:t>¿Aún</a:t>
            </a:r>
            <a:r>
              <a:rPr spc="-270" dirty="0"/>
              <a:t> </a:t>
            </a:r>
            <a:r>
              <a:rPr spc="60" dirty="0"/>
              <a:t>tienes</a:t>
            </a:r>
            <a:r>
              <a:rPr spc="-265" dirty="0"/>
              <a:t> </a:t>
            </a:r>
            <a:r>
              <a:rPr spc="225" dirty="0"/>
              <a:t>dudas?</a:t>
            </a: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160" dirty="0"/>
              <a:t>R</a:t>
            </a:r>
            <a:r>
              <a:rPr spc="55" dirty="0"/>
              <a:t>e</a:t>
            </a:r>
            <a:r>
              <a:rPr spc="95" dirty="0"/>
              <a:t>visa</a:t>
            </a:r>
            <a:r>
              <a:rPr spc="-245" dirty="0"/>
              <a:t> </a:t>
            </a:r>
            <a:r>
              <a:rPr spc="105" dirty="0"/>
              <a:t>el</a:t>
            </a:r>
            <a:r>
              <a:rPr spc="-350" dirty="0"/>
              <a:t> </a:t>
            </a:r>
            <a:r>
              <a:rPr spc="195" dirty="0"/>
              <a:t>P</a:t>
            </a:r>
            <a:r>
              <a:rPr spc="190" dirty="0"/>
              <a:t>R</a:t>
            </a:r>
            <a:r>
              <a:rPr spc="270" dirty="0"/>
              <a:t>OCESO</a:t>
            </a:r>
            <a:r>
              <a:rPr spc="-245" dirty="0"/>
              <a:t> </a:t>
            </a:r>
            <a:r>
              <a:rPr spc="280" dirty="0"/>
              <a:t>C</a:t>
            </a:r>
            <a:r>
              <a:rPr spc="210" dirty="0"/>
              <a:t>OMPLE</a:t>
            </a:r>
            <a:r>
              <a:rPr spc="130" dirty="0"/>
              <a:t>T</a:t>
            </a:r>
            <a:r>
              <a:rPr spc="-125" dirty="0"/>
              <a:t>O: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4725" y="2416237"/>
            <a:ext cx="4660265" cy="21745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550" dirty="0">
              <a:latin typeface="Tahoma"/>
              <a:cs typeface="Tahoma"/>
            </a:endParaRPr>
          </a:p>
          <a:p>
            <a:pPr marL="50800" marR="5080" indent="-38735">
              <a:lnSpc>
                <a:spcPct val="101299"/>
              </a:lnSpc>
            </a:pPr>
            <a:r>
              <a:rPr lang="es-ES" sz="1550" b="1" spc="-155" dirty="0" smtClean="0">
                <a:latin typeface="Tahoma"/>
                <a:cs typeface="Tahoma"/>
              </a:rPr>
              <a:t>D</a:t>
            </a:r>
            <a:r>
              <a:rPr sz="1550" b="1" spc="-70" dirty="0" err="1" smtClean="0">
                <a:latin typeface="Tahoma"/>
                <a:cs typeface="Tahoma"/>
              </a:rPr>
              <a:t>irígete</a:t>
            </a:r>
            <a:r>
              <a:rPr sz="1550" b="1" spc="-155" dirty="0" smtClean="0">
                <a:latin typeface="Tahoma"/>
                <a:cs typeface="Tahoma"/>
              </a:rPr>
              <a:t> </a:t>
            </a:r>
            <a:r>
              <a:rPr sz="1550" b="1" spc="-80" dirty="0">
                <a:latin typeface="Tahoma"/>
                <a:cs typeface="Tahoma"/>
              </a:rPr>
              <a:t>con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75" dirty="0">
                <a:latin typeface="Tahoma"/>
                <a:cs typeface="Tahoma"/>
              </a:rPr>
              <a:t>la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80" dirty="0">
                <a:latin typeface="Tahoma"/>
                <a:cs typeface="Tahoma"/>
              </a:rPr>
              <a:t>Lic.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45" dirty="0">
                <a:latin typeface="Tahoma"/>
                <a:cs typeface="Tahoma"/>
              </a:rPr>
              <a:t>María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85" dirty="0">
                <a:latin typeface="Tahoma"/>
                <a:cs typeface="Tahoma"/>
              </a:rPr>
              <a:t>Fátima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75" dirty="0">
                <a:latin typeface="Tahoma"/>
                <a:cs typeface="Tahoma"/>
              </a:rPr>
              <a:t>González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70" dirty="0">
                <a:latin typeface="Tahoma"/>
                <a:cs typeface="Tahoma"/>
              </a:rPr>
              <a:t>Cabrera </a:t>
            </a:r>
            <a:r>
              <a:rPr sz="1550" b="1" spc="-440" dirty="0">
                <a:latin typeface="Tahoma"/>
                <a:cs typeface="Tahoma"/>
              </a:rPr>
              <a:t> </a:t>
            </a:r>
            <a:r>
              <a:rPr sz="1550" b="1" spc="-105" dirty="0">
                <a:latin typeface="Tahoma"/>
                <a:cs typeface="Tahoma"/>
              </a:rPr>
              <a:t>a</a:t>
            </a:r>
            <a:r>
              <a:rPr sz="1550" b="1" spc="-50" dirty="0">
                <a:latin typeface="Tahoma"/>
                <a:cs typeface="Tahoma"/>
              </a:rPr>
              <a:t>l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60" dirty="0">
                <a:latin typeface="Tahoma"/>
                <a:cs typeface="Tahoma"/>
              </a:rPr>
              <a:t>correo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u="heavy" spc="-100" dirty="0">
                <a:solidFill>
                  <a:srgbClr val="009688"/>
                </a:solidFill>
                <a:uFill>
                  <a:solidFill>
                    <a:srgbClr val="009688"/>
                  </a:solidFill>
                </a:uFill>
                <a:latin typeface="Tahoma"/>
                <a:cs typeface="Tahoma"/>
                <a:hlinkClick r:id="rId2"/>
              </a:rPr>
              <a:t>magonzalezc@ipn.mx</a:t>
            </a:r>
            <a:r>
              <a:rPr sz="1550" b="1" spc="-160" dirty="0">
                <a:solidFill>
                  <a:srgbClr val="009688"/>
                </a:solidFill>
                <a:latin typeface="Tahoma"/>
                <a:cs typeface="Tahoma"/>
                <a:hlinkClick r:id="rId2"/>
              </a:rPr>
              <a:t> </a:t>
            </a:r>
            <a:r>
              <a:rPr sz="1550" b="1" spc="-135" dirty="0">
                <a:latin typeface="Tahoma"/>
                <a:cs typeface="Tahoma"/>
              </a:rPr>
              <a:t>e</a:t>
            </a:r>
            <a:r>
              <a:rPr sz="1550" b="1" spc="-65" dirty="0">
                <a:latin typeface="Tahoma"/>
                <a:cs typeface="Tahoma"/>
              </a:rPr>
              <a:t>xt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80" dirty="0">
                <a:latin typeface="Tahoma"/>
                <a:cs typeface="Tahoma"/>
              </a:rPr>
              <a:t>81342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85" dirty="0">
                <a:latin typeface="Tahoma"/>
                <a:cs typeface="Tahoma"/>
              </a:rPr>
              <a:t>de</a:t>
            </a:r>
            <a:endParaRPr sz="15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550" b="1" spc="-95" dirty="0">
                <a:latin typeface="Tahoma"/>
                <a:cs typeface="Tahoma"/>
              </a:rPr>
              <a:t>15:00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110" dirty="0">
                <a:latin typeface="Tahoma"/>
                <a:cs typeface="Tahoma"/>
              </a:rPr>
              <a:t>a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95" dirty="0">
                <a:latin typeface="Tahoma"/>
                <a:cs typeface="Tahoma"/>
              </a:rPr>
              <a:t>21:00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110" dirty="0">
                <a:latin typeface="Tahoma"/>
                <a:cs typeface="Tahoma"/>
              </a:rPr>
              <a:t>hrs..</a:t>
            </a:r>
            <a:endParaRPr sz="155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9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sz="1550" b="1" spc="-80" dirty="0">
                <a:latin typeface="Tahoma"/>
                <a:cs typeface="Tahoma"/>
              </a:rPr>
              <a:t>Atentamente:</a:t>
            </a:r>
            <a:endParaRPr sz="15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550" b="1" spc="-45" dirty="0">
                <a:latin typeface="Tahoma"/>
                <a:cs typeface="Tahoma"/>
              </a:rPr>
              <a:t>Área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85" dirty="0">
                <a:latin typeface="Tahoma"/>
                <a:cs typeface="Tahoma"/>
              </a:rPr>
              <a:t>de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70" dirty="0">
                <a:latin typeface="Tahoma"/>
                <a:cs typeface="Tahoma"/>
              </a:rPr>
              <a:t>Servici</a:t>
            </a:r>
            <a:r>
              <a:rPr sz="1550" b="1" spc="-85" dirty="0">
                <a:latin typeface="Tahoma"/>
                <a:cs typeface="Tahoma"/>
              </a:rPr>
              <a:t>o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85" dirty="0">
                <a:latin typeface="Tahoma"/>
                <a:cs typeface="Tahoma"/>
              </a:rPr>
              <a:t>Social</a:t>
            </a:r>
            <a:endParaRPr sz="15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550" b="1" spc="-80" dirty="0">
                <a:latin typeface="Tahoma"/>
                <a:cs typeface="Tahoma"/>
              </a:rPr>
              <a:t>Departamento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85" dirty="0">
                <a:latin typeface="Tahoma"/>
                <a:cs typeface="Tahoma"/>
              </a:rPr>
              <a:t>de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80" dirty="0">
                <a:latin typeface="Tahoma"/>
                <a:cs typeface="Tahoma"/>
              </a:rPr>
              <a:t>Extensió</a:t>
            </a:r>
            <a:r>
              <a:rPr sz="1550" b="1" spc="-90" dirty="0">
                <a:latin typeface="Tahoma"/>
                <a:cs typeface="Tahoma"/>
              </a:rPr>
              <a:t>n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55" dirty="0">
                <a:latin typeface="Tahoma"/>
                <a:cs typeface="Tahoma"/>
              </a:rPr>
              <a:t>y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35" dirty="0">
                <a:latin typeface="Tahoma"/>
                <a:cs typeface="Tahoma"/>
              </a:rPr>
              <a:t>Ap</a:t>
            </a:r>
            <a:r>
              <a:rPr sz="1550" b="1" spc="-65" dirty="0">
                <a:latin typeface="Tahoma"/>
                <a:cs typeface="Tahoma"/>
              </a:rPr>
              <a:t>o</a:t>
            </a:r>
            <a:r>
              <a:rPr sz="1550" b="1" spc="-85" dirty="0">
                <a:latin typeface="Tahoma"/>
                <a:cs typeface="Tahoma"/>
              </a:rPr>
              <a:t>y</a:t>
            </a:r>
            <a:r>
              <a:rPr sz="1550" b="1" spc="-105" dirty="0">
                <a:latin typeface="Tahoma"/>
                <a:cs typeface="Tahoma"/>
              </a:rPr>
              <a:t>o</a:t>
            </a:r>
            <a:r>
              <a:rPr sz="1550" b="1" spc="-80" dirty="0">
                <a:latin typeface="Tahoma"/>
                <a:cs typeface="Tahoma"/>
              </a:rPr>
              <a:t>s</a:t>
            </a:r>
            <a:r>
              <a:rPr sz="1550" b="1" spc="-155" dirty="0">
                <a:latin typeface="Tahoma"/>
                <a:cs typeface="Tahoma"/>
              </a:rPr>
              <a:t> </a:t>
            </a:r>
            <a:r>
              <a:rPr sz="1550" b="1" spc="-75" dirty="0">
                <a:latin typeface="Tahoma"/>
                <a:cs typeface="Tahoma"/>
              </a:rPr>
              <a:t>Educati</a:t>
            </a:r>
            <a:r>
              <a:rPr sz="1550" b="1" spc="-105" dirty="0">
                <a:latin typeface="Tahoma"/>
                <a:cs typeface="Tahoma"/>
              </a:rPr>
              <a:t>v</a:t>
            </a:r>
            <a:r>
              <a:rPr sz="1550" b="1" spc="-95" dirty="0">
                <a:latin typeface="Tahoma"/>
                <a:cs typeface="Tahoma"/>
              </a:rPr>
              <a:t>os</a:t>
            </a:r>
            <a:endParaRPr sz="1550" dirty="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44990" y="2114549"/>
            <a:ext cx="3869459" cy="281940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26825" y="201374"/>
            <a:ext cx="1287624" cy="116295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38672" y="303625"/>
            <a:ext cx="1134678" cy="10606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527</Words>
  <Application>Microsoft Office PowerPoint</Application>
  <PresentationFormat>Presentación en pantalla (16:9)</PresentationFormat>
  <Paragraphs>43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SimSun</vt:lpstr>
      <vt:lpstr>Arial Narrow</vt:lpstr>
      <vt:lpstr>Calibri</vt:lpstr>
      <vt:lpstr>Tahoma</vt:lpstr>
      <vt:lpstr>Trebuchet MS</vt:lpstr>
      <vt:lpstr>Office Theme</vt:lpstr>
      <vt:lpstr>Presentación de PowerPoint</vt:lpstr>
      <vt:lpstr>Requerimientos para la liberación</vt:lpstr>
      <vt:lpstr>Presentación de PowerPoint</vt:lpstr>
      <vt:lpstr>Presentación de PowerPoint</vt:lpstr>
      <vt:lpstr>Presentación de PowerPoint</vt:lpstr>
      <vt:lpstr>Una cosa más:</vt:lpstr>
      <vt:lpstr>¿Aún tienes dudas? Revisa el PROCESO COMPLETO: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FatimaSS</dc:creator>
  <cp:lastModifiedBy>PERSONAL</cp:lastModifiedBy>
  <cp:revision>37</cp:revision>
  <dcterms:created xsi:type="dcterms:W3CDTF">2024-08-23T23:55:49Z</dcterms:created>
  <dcterms:modified xsi:type="dcterms:W3CDTF">2026-01-19T22:05:32Z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2024-08-23T00:00:00Z</vt:filetime>
  </property>
  <property fmtid="{D5CDD505-2E9C-101B-9397-08002B2CF9AE}" pid="3" name="Creator">
    <vt:lpwstr>PDFium</vt:lpwstr>
  </property>
  <property fmtid="{D5CDD505-2E9C-101B-9397-08002B2CF9AE}" pid="4" name="LastSaved">
    <vt:filetime>2024-08-23T00:00:00Z</vt:filetime>
  </property>
</Properties>
</file>